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31"/>
  </p:notesMasterIdLst>
  <p:sldIdLst>
    <p:sldId id="259" r:id="rId5"/>
    <p:sldId id="294" r:id="rId6"/>
    <p:sldId id="272" r:id="rId7"/>
    <p:sldId id="295" r:id="rId8"/>
    <p:sldId id="296" r:id="rId9"/>
    <p:sldId id="299" r:id="rId10"/>
    <p:sldId id="308" r:id="rId11"/>
    <p:sldId id="318" r:id="rId12"/>
    <p:sldId id="309" r:id="rId13"/>
    <p:sldId id="319" r:id="rId14"/>
    <p:sldId id="310" r:id="rId15"/>
    <p:sldId id="320" r:id="rId16"/>
    <p:sldId id="311" r:id="rId17"/>
    <p:sldId id="321" r:id="rId18"/>
    <p:sldId id="323" r:id="rId19"/>
    <p:sldId id="328" r:id="rId20"/>
    <p:sldId id="329" r:id="rId21"/>
    <p:sldId id="330" r:id="rId22"/>
    <p:sldId id="331" r:id="rId23"/>
    <p:sldId id="325" r:id="rId24"/>
    <p:sldId id="327" r:id="rId25"/>
    <p:sldId id="276" r:id="rId26"/>
    <p:sldId id="277" r:id="rId27"/>
    <p:sldId id="279" r:id="rId28"/>
    <p:sldId id="293" r:id="rId29"/>
    <p:sldId id="274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98F"/>
    <a:srgbClr val="016F33"/>
    <a:srgbClr val="88CAEC"/>
    <a:srgbClr val="6ECBB8"/>
    <a:srgbClr val="00AD94"/>
    <a:srgbClr val="8CD0F1"/>
    <a:srgbClr val="84CEEF"/>
    <a:srgbClr val="6BCEBD"/>
    <a:srgbClr val="8CCEEF"/>
    <a:srgbClr val="0E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6" autoAdjust="0"/>
    <p:restoredTop sz="42451" autoAdjust="0"/>
  </p:normalViewPr>
  <p:slideViewPr>
    <p:cSldViewPr>
      <p:cViewPr>
        <p:scale>
          <a:sx n="81" d="100"/>
          <a:sy n="81" d="100"/>
        </p:scale>
        <p:origin x="-105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0101E-D129-4F54-912D-4A998B8685C9}" type="datetimeFigureOut">
              <a:rPr lang="pt-BR" smtClean="0"/>
              <a:t>09/10/2015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7F722-8F5E-4C8D-856B-672A4B709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94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02474-1DDD-4E79-8AC9-2BCDABE17133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8EFF25-F0F0-4404-961E-5E8C846C4C5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660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02474-1DDD-4E79-8AC9-2BCDABE17133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8EFF25-F0F0-4404-961E-5E8C846C4C5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299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02474-1DDD-4E79-8AC9-2BCDABE17133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8EFF25-F0F0-4404-961E-5E8C846C4C5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2514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9875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504056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Aft>
                <a:spcPts val="600"/>
              </a:spcAft>
              <a:buFont typeface="Century Gothic" pitchFamily="34" charset="0"/>
              <a:buNone/>
              <a:defRPr lang="pt-BR" sz="32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213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E32270-F032-4A35-A098-6757F4C82C56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EE73AE-F954-4E5E-8C4E-888E33317A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8597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E32270-F032-4A35-A098-6757F4C82C56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EE73AE-F954-4E5E-8C4E-888E33317A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1926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E32270-F032-4A35-A098-6757F4C82C56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EE73AE-F954-4E5E-8C4E-888E33317A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7042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E32270-F032-4A35-A098-6757F4C82C56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EE73AE-F954-4E5E-8C4E-888E33317A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3653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E32270-F032-4A35-A098-6757F4C82C56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EE73AE-F954-4E5E-8C4E-888E33317A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4484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E32270-F032-4A35-A098-6757F4C82C56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EE73AE-F954-4E5E-8C4E-888E33317A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77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02474-1DDD-4E79-8AC9-2BCDABE17133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8EFF25-F0F0-4404-961E-5E8C846C4C5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0061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E32270-F032-4A35-A098-6757F4C82C56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EE73AE-F954-4E5E-8C4E-888E33317A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4060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E32270-F032-4A35-A098-6757F4C82C56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EE73AE-F954-4E5E-8C4E-888E33317A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4361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E32270-F032-4A35-A098-6757F4C82C56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EE73AE-F954-4E5E-8C4E-888E33317A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2997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E32270-F032-4A35-A098-6757F4C82C56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EE73AE-F954-4E5E-8C4E-888E33317A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7955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E32270-F032-4A35-A098-6757F4C82C56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EE73AE-F954-4E5E-8C4E-888E33317A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2687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C9ABF-971A-46CA-B6E8-6FEEFBE90D66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F9399-BDE8-459A-A842-539B194291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6871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C9ABF-971A-46CA-B6E8-6FEEFBE90D66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F9399-BDE8-459A-A842-539B194291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6352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C9ABF-971A-46CA-B6E8-6FEEFBE90D66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F9399-BDE8-459A-A842-539B194291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6283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C9ABF-971A-46CA-B6E8-6FEEFBE90D66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F9399-BDE8-459A-A842-539B194291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4034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C9ABF-971A-46CA-B6E8-6FEEFBE90D66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F9399-BDE8-459A-A842-539B194291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647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02474-1DDD-4E79-8AC9-2BCDABE17133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8EFF25-F0F0-4404-961E-5E8C846C4C5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5812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C9ABF-971A-46CA-B6E8-6FEEFBE90D66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F9399-BDE8-459A-A842-539B194291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9455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C9ABF-971A-46CA-B6E8-6FEEFBE90D66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F9399-BDE8-459A-A842-539B194291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5051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C9ABF-971A-46CA-B6E8-6FEEFBE90D66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F9399-BDE8-459A-A842-539B194291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5690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C9ABF-971A-46CA-B6E8-6FEEFBE90D66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F9399-BDE8-459A-A842-539B194291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2329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C9ABF-971A-46CA-B6E8-6FEEFBE90D66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F9399-BDE8-459A-A842-539B194291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13128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C9ABF-971A-46CA-B6E8-6FEEFBE90D66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F9399-BDE8-459A-A842-539B194291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4473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D04512-F995-420D-AFFA-540C94956D0E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75452-7845-469B-AED9-79BEF772AF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9583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D04512-F995-420D-AFFA-540C94956D0E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75452-7845-469B-AED9-79BEF772AF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9583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D04512-F995-420D-AFFA-540C94956D0E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75452-7845-469B-AED9-79BEF772AF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9469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D04512-F995-420D-AFFA-540C94956D0E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75452-7845-469B-AED9-79BEF772AF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194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02474-1DDD-4E79-8AC9-2BCDABE17133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8EFF25-F0F0-4404-961E-5E8C846C4C5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99101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D04512-F995-420D-AFFA-540C94956D0E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75452-7845-469B-AED9-79BEF772AF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18003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D04512-F995-420D-AFFA-540C94956D0E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75452-7845-469B-AED9-79BEF772AF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7791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D04512-F995-420D-AFFA-540C94956D0E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75452-7845-469B-AED9-79BEF772AF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99565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D04512-F995-420D-AFFA-540C94956D0E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75452-7845-469B-AED9-79BEF772AF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1691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D04512-F995-420D-AFFA-540C94956D0E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75452-7845-469B-AED9-79BEF772AF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41988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D04512-F995-420D-AFFA-540C94956D0E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75452-7845-469B-AED9-79BEF772AF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45959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D04512-F995-420D-AFFA-540C94956D0E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75452-7845-469B-AED9-79BEF772AF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622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02474-1DDD-4E79-8AC9-2BCDABE17133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8EFF25-F0F0-4404-961E-5E8C846C4C5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148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02474-1DDD-4E79-8AC9-2BCDABE17133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8EFF25-F0F0-4404-961E-5E8C846C4C5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589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02474-1DDD-4E79-8AC9-2BCDABE17133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8EFF25-F0F0-4404-961E-5E8C846C4C5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979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02474-1DDD-4E79-8AC9-2BCDABE17133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8EFF25-F0F0-4404-961E-5E8C846C4C5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263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02474-1DDD-4E79-8AC9-2BCDABE17133}" type="datetimeFigureOut">
              <a:rPr lang="pt-BR" smtClean="0"/>
              <a:t>09/10/2015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8EFF25-F0F0-4404-961E-5E8C846C4C5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68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" y="0"/>
            <a:ext cx="9105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" y="0"/>
            <a:ext cx="9105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7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" y="0"/>
            <a:ext cx="9105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3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64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" y="0"/>
            <a:ext cx="9136231" cy="6858000"/>
          </a:xfrm>
          <a:prstGeom prst="rect">
            <a:avLst/>
          </a:prstGeom>
        </p:spPr>
      </p:pic>
      <p:pic>
        <p:nvPicPr>
          <p:cNvPr id="1026" name="Picture 2" descr="Z:\Logo Unimed Odonto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1238"/>
            <a:ext cx="3024335" cy="197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67" y="707864"/>
            <a:ext cx="3425690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29703"/>
            <a:ext cx="4464496" cy="3315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85162"/>
            <a:ext cx="8862441" cy="2984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67183"/>
            <a:ext cx="2202717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162566" y="188640"/>
            <a:ext cx="8841101" cy="6480720"/>
          </a:xfrm>
          <a:prstGeom prst="roundRect">
            <a:avLst>
              <a:gd name="adj" fmla="val 7688"/>
            </a:avLst>
          </a:prstGeom>
          <a:noFill/>
          <a:ln>
            <a:solidFill>
              <a:srgbClr val="01753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843808" y="-99392"/>
            <a:ext cx="3312368" cy="5040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ESSENCIAL PLUS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1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20788" y="2420888"/>
            <a:ext cx="8712968" cy="3573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pt-BR" sz="1600" dirty="0"/>
              <a:t>Discrepância de modelos</a:t>
            </a:r>
          </a:p>
          <a:p>
            <a:pPr marL="285750" indent="-285750">
              <a:lnSpc>
                <a:spcPts val="2300"/>
              </a:lnSpc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pt-BR" sz="1600" dirty="0"/>
              <a:t>Documentação ortodôntica </a:t>
            </a:r>
          </a:p>
          <a:p>
            <a:pPr marL="285750" indent="-285750">
              <a:lnSpc>
                <a:spcPts val="2300"/>
              </a:lnSpc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pt-BR" sz="1600" dirty="0"/>
              <a:t>Documentação ortodôntica completa </a:t>
            </a:r>
          </a:p>
          <a:p>
            <a:pPr marL="285750" indent="-285750">
              <a:lnSpc>
                <a:spcPts val="2300"/>
              </a:lnSpc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pt-BR" sz="1600" dirty="0"/>
              <a:t>Documentação ortodôntica especial </a:t>
            </a:r>
          </a:p>
          <a:p>
            <a:pPr marL="285750" indent="-285750">
              <a:lnSpc>
                <a:spcPts val="2300"/>
              </a:lnSpc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pt-BR" sz="1600" dirty="0"/>
              <a:t>Documentação ortopédica completa </a:t>
            </a:r>
          </a:p>
          <a:p>
            <a:pPr marL="285750" indent="-285750">
              <a:lnSpc>
                <a:spcPts val="2300"/>
              </a:lnSpc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pt-BR" sz="1600" dirty="0"/>
              <a:t>Fotografia</a:t>
            </a:r>
          </a:p>
          <a:p>
            <a:pPr marL="285750" indent="-285750">
              <a:lnSpc>
                <a:spcPts val="2300"/>
              </a:lnSpc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pt-BR" sz="1600" dirty="0"/>
              <a:t>Modelos de trabalho</a:t>
            </a:r>
          </a:p>
          <a:p>
            <a:pPr marL="285750" indent="-285750">
              <a:lnSpc>
                <a:spcPts val="2300"/>
              </a:lnSpc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pt-BR" sz="1600" dirty="0"/>
              <a:t>Modelos ortodônticos</a:t>
            </a:r>
          </a:p>
          <a:p>
            <a:pPr marL="285750" indent="-285750">
              <a:lnSpc>
                <a:spcPts val="2300"/>
              </a:lnSpc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pt-BR" sz="1600" dirty="0"/>
              <a:t>Panorâmica + modelos ortodônticos</a:t>
            </a:r>
          </a:p>
          <a:p>
            <a:pPr marL="285750" indent="-285750">
              <a:lnSpc>
                <a:spcPts val="2300"/>
              </a:lnSpc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pt-BR" sz="1600" dirty="0"/>
              <a:t>Slide</a:t>
            </a:r>
          </a:p>
          <a:p>
            <a:pPr marL="285750" indent="-285750">
              <a:lnSpc>
                <a:spcPts val="2300"/>
              </a:lnSpc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pt-BR" sz="1600" dirty="0"/>
              <a:t>Traçado </a:t>
            </a:r>
            <a:r>
              <a:rPr lang="pt-BR" sz="1600" dirty="0" smtClean="0"/>
              <a:t>cefalométrico</a:t>
            </a:r>
            <a:endParaRPr lang="pt-BR" sz="1600" dirty="0"/>
          </a:p>
        </p:txBody>
      </p:sp>
      <p:sp>
        <p:nvSpPr>
          <p:cNvPr id="6" name="Retângulo 5"/>
          <p:cNvSpPr/>
          <p:nvPr/>
        </p:nvSpPr>
        <p:spPr>
          <a:xfrm>
            <a:off x="254998" y="1700808"/>
            <a:ext cx="8709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Calibri" pitchFamily="34" charset="0"/>
              </a:rPr>
              <a:t>COBERTURAS DO ESSENCIAL PLUS + DOCUMENTAÇÃO ORTODÔNTICA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1520" y="1076326"/>
            <a:ext cx="7991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ESSENCIAL PLUS </a:t>
            </a:r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DOC</a:t>
            </a:r>
            <a:endParaRPr lang="pt-BR" sz="32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660232" y="354142"/>
            <a:ext cx="1296144" cy="338554"/>
          </a:xfrm>
          <a:prstGeom prst="rect">
            <a:avLst/>
          </a:prstGeom>
          <a:solidFill>
            <a:srgbClr val="01A98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1400" b="1">
                <a:latin typeface="Calibri" pitchFamily="34" charset="0"/>
              </a:defRPr>
            </a:lvl1pPr>
          </a:lstStyle>
          <a:p>
            <a:r>
              <a:rPr lang="pt-BR" dirty="0">
                <a:solidFill>
                  <a:sysClr val="windowText" lastClr="000000"/>
                </a:solidFill>
              </a:rPr>
              <a:t>EMPRESARIAL</a:t>
            </a:r>
          </a:p>
        </p:txBody>
      </p:sp>
    </p:spTree>
    <p:extLst>
      <p:ext uri="{BB962C8B-B14F-4D97-AF65-F5344CB8AC3E}">
        <p14:creationId xmlns:p14="http://schemas.microsoft.com/office/powerpoint/2010/main" val="328714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6" y="548680"/>
            <a:ext cx="8841101" cy="5760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162566" y="188640"/>
            <a:ext cx="8841101" cy="6480720"/>
          </a:xfrm>
          <a:prstGeom prst="roundRect">
            <a:avLst>
              <a:gd name="adj" fmla="val 7688"/>
            </a:avLst>
          </a:prstGeom>
          <a:noFill/>
          <a:ln>
            <a:solidFill>
              <a:srgbClr val="01753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55776" y="-99392"/>
            <a:ext cx="3744416" cy="5040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ESSENCIAL PLUS DOC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72128" y="2568143"/>
            <a:ext cx="8712968" cy="3000821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/>
              <a:t>Coroa total metalo plástica - cerômero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/>
              <a:t>Coroa total metalo plástica - resina acrílica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/>
              <a:t>Faceta em cerômero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/>
              <a:t>Provisório para faceta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/>
              <a:t>Provisório para inlay/onlay (cerômero)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/>
              <a:t>Restauração em cerômero - onlay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/>
              <a:t>Restauração em cerômero - inlay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30832" y="1052736"/>
            <a:ext cx="8229600" cy="504056"/>
          </a:xfrm>
        </p:spPr>
        <p:txBody>
          <a:bodyPr/>
          <a:lstStyle/>
          <a:p>
            <a:pPr algn="l"/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PLENO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520" y="1732746"/>
            <a:ext cx="731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rgbClr val="000000"/>
                </a:solidFill>
                <a:ea typeface="Times New Roman"/>
                <a:cs typeface="Calibri"/>
              </a:rPr>
              <a:t>COBERTURAS DO ESSENCIAL PLUS + COMPLEMENTARES DE PRÓTESE</a:t>
            </a:r>
            <a:endParaRPr lang="pt-BR" sz="20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6876256" y="354142"/>
            <a:ext cx="648072" cy="338554"/>
          </a:xfrm>
          <a:prstGeom prst="rect">
            <a:avLst/>
          </a:prstGeom>
          <a:solidFill>
            <a:srgbClr val="01A98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1400" b="1">
                <a:latin typeface="Calibri" pitchFamily="34" charset="0"/>
              </a:defRPr>
            </a:lvl1pPr>
          </a:lstStyle>
          <a:p>
            <a:r>
              <a:rPr lang="pt-BR" dirty="0">
                <a:solidFill>
                  <a:sysClr val="windowText" lastClr="000000"/>
                </a:solidFill>
              </a:rPr>
              <a:t>PME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940152" y="354142"/>
            <a:ext cx="864096" cy="338554"/>
          </a:xfrm>
          <a:prstGeom prst="rect">
            <a:avLst/>
          </a:prstGeom>
          <a:solidFill>
            <a:srgbClr val="01A98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1600">
                <a:latin typeface="Calibri" pitchFamily="34" charset="0"/>
              </a:defRPr>
            </a:lvl1pPr>
          </a:lstStyle>
          <a:p>
            <a:r>
              <a:rPr lang="pt-BR" sz="1400" b="1" dirty="0">
                <a:solidFill>
                  <a:sysClr val="windowText" lastClr="000000"/>
                </a:solidFill>
              </a:rPr>
              <a:t>ADESÃO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596336" y="354142"/>
            <a:ext cx="1296144" cy="338554"/>
          </a:xfrm>
          <a:prstGeom prst="rect">
            <a:avLst/>
          </a:prstGeom>
          <a:solidFill>
            <a:srgbClr val="01A98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1400" b="1">
                <a:latin typeface="Calibri" pitchFamily="34" charset="0"/>
              </a:defRPr>
            </a:lvl1pPr>
          </a:lstStyle>
          <a:p>
            <a:r>
              <a:rPr lang="pt-BR" dirty="0">
                <a:solidFill>
                  <a:sysClr val="windowText" lastClr="000000"/>
                </a:solidFill>
              </a:rPr>
              <a:t>EMPRESARIAL</a:t>
            </a:r>
          </a:p>
        </p:txBody>
      </p:sp>
    </p:spTree>
    <p:extLst>
      <p:ext uri="{BB962C8B-B14F-4D97-AF65-F5344CB8AC3E}">
        <p14:creationId xmlns:p14="http://schemas.microsoft.com/office/powerpoint/2010/main" val="176456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68" y="404664"/>
            <a:ext cx="531657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3199878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66728"/>
            <a:ext cx="5848411" cy="2947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162566" y="188640"/>
            <a:ext cx="8841101" cy="6480720"/>
          </a:xfrm>
          <a:prstGeom prst="roundRect">
            <a:avLst>
              <a:gd name="adj" fmla="val 7688"/>
            </a:avLst>
          </a:prstGeom>
          <a:noFill/>
          <a:ln>
            <a:solidFill>
              <a:srgbClr val="01753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419872" y="-99392"/>
            <a:ext cx="2016224" cy="5040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PLENO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3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85787" y="1162850"/>
            <a:ext cx="3960813" cy="49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ELEGIBILIDADE</a:t>
            </a:r>
            <a:endParaRPr lang="pt-BR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1844824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b="1" dirty="0"/>
              <a:t>BENEFICIÁRIO TITULAR</a:t>
            </a:r>
          </a:p>
          <a:p>
            <a:endParaRPr lang="pt-BR" dirty="0"/>
          </a:p>
          <a:p>
            <a:pPr marL="285750" indent="-285750">
              <a:buFont typeface="Wingdings" pitchFamily="2" charset="2"/>
              <a:buChar char="§"/>
            </a:pPr>
            <a:r>
              <a:rPr lang="pt-BR" b="1" dirty="0" smtClean="0"/>
              <a:t>DEPENDENTES</a:t>
            </a:r>
            <a:endParaRPr lang="pt-BR" b="1" dirty="0"/>
          </a:p>
          <a:p>
            <a:r>
              <a:rPr lang="pt-BR" dirty="0"/>
              <a:t>Poderão ser aceitos, desde que cadastrados no mesmo plano do Titular:</a:t>
            </a:r>
          </a:p>
          <a:p>
            <a:pPr marL="285750" indent="-285750">
              <a:buFont typeface="Calibri" pitchFamily="34" charset="0"/>
              <a:buChar char="₋"/>
            </a:pPr>
            <a:r>
              <a:rPr lang="pt-BR" dirty="0" smtClean="0"/>
              <a:t>Cônjuge</a:t>
            </a:r>
            <a:endParaRPr lang="pt-BR" dirty="0"/>
          </a:p>
          <a:p>
            <a:pPr marL="285750" indent="-285750">
              <a:buFont typeface="Calibri" pitchFamily="34" charset="0"/>
              <a:buChar char="₋"/>
            </a:pPr>
            <a:r>
              <a:rPr lang="pt-BR" dirty="0" smtClean="0"/>
              <a:t>Companheiro</a:t>
            </a:r>
            <a:r>
              <a:rPr lang="pt-BR" dirty="0"/>
              <a:t>, havendo união estável</a:t>
            </a:r>
          </a:p>
          <a:p>
            <a:pPr marL="285750" indent="-285750">
              <a:buFont typeface="Calibri" pitchFamily="34" charset="0"/>
              <a:buChar char="₋"/>
            </a:pPr>
            <a:r>
              <a:rPr lang="pt-BR" dirty="0" smtClean="0"/>
              <a:t>Filhos </a:t>
            </a:r>
            <a:r>
              <a:rPr lang="pt-BR" dirty="0"/>
              <a:t>naturais, adotivos, enteados e/ou menores tutelados </a:t>
            </a:r>
          </a:p>
          <a:p>
            <a:endParaRPr lang="pt-BR" dirty="0"/>
          </a:p>
          <a:p>
            <a:pPr marL="285750" indent="-285750">
              <a:buFont typeface="Wingdings" pitchFamily="2" charset="2"/>
              <a:buChar char="§"/>
            </a:pPr>
            <a:r>
              <a:rPr lang="pt-BR" b="1" dirty="0" smtClean="0"/>
              <a:t>AGREGADOS</a:t>
            </a:r>
            <a:endParaRPr lang="pt-BR" b="1" dirty="0"/>
          </a:p>
          <a:p>
            <a:r>
              <a:rPr lang="pt-BR" dirty="0"/>
              <a:t>Conforme negociação entre as partes e mediante aceitação da empresa, desde que cadastrados no plano do beneficiário principal, os integrantes do grupo familiar até o segundo grau de parentesco por afinidade - Exemplos: pai, mãe, avô(ó) neto(a), irmão(ã), avós do cônjuge, netos do cônjuge e cunhado(a).</a:t>
            </a:r>
          </a:p>
          <a:p>
            <a:endParaRPr lang="pt-BR" dirty="0"/>
          </a:p>
          <a:p>
            <a:r>
              <a:rPr lang="pt-BR" dirty="0"/>
              <a:t>OBS.: O parentesco é considerado em relação ao </a:t>
            </a:r>
            <a:r>
              <a:rPr lang="pt-BR" dirty="0" smtClean="0"/>
              <a:t>Beneficiário </a:t>
            </a:r>
            <a:r>
              <a:rPr lang="pt-BR" dirty="0"/>
              <a:t>Principal</a:t>
            </a:r>
          </a:p>
        </p:txBody>
      </p:sp>
    </p:spTree>
    <p:extLst>
      <p:ext uri="{BB962C8B-B14F-4D97-AF65-F5344CB8AC3E}">
        <p14:creationId xmlns:p14="http://schemas.microsoft.com/office/powerpoint/2010/main" val="33143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185787" y="1162850"/>
            <a:ext cx="3960813" cy="49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CARÊNCIA</a:t>
            </a:r>
            <a:endParaRPr lang="pt-BR" sz="4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467544" y="2636912"/>
            <a:ext cx="8280920" cy="1952077"/>
            <a:chOff x="467544" y="1982252"/>
            <a:chExt cx="8280920" cy="1952077"/>
          </a:xfrm>
        </p:grpSpPr>
        <p:sp>
          <p:nvSpPr>
            <p:cNvPr id="2" name="Retângulo de cantos arredondados 1"/>
            <p:cNvSpPr/>
            <p:nvPr/>
          </p:nvSpPr>
          <p:spPr>
            <a:xfrm>
              <a:off x="467544" y="2242900"/>
              <a:ext cx="8280920" cy="1691429"/>
            </a:xfrm>
            <a:prstGeom prst="roundRect">
              <a:avLst>
                <a:gd name="adj" fmla="val 3487"/>
              </a:avLst>
            </a:prstGeom>
            <a:solidFill>
              <a:srgbClr val="E3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481684" y="2438535"/>
              <a:ext cx="8264109" cy="14957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pt-BR" sz="2000" dirty="0" smtClean="0"/>
                <a:t>Para contratos com </a:t>
              </a:r>
              <a:r>
                <a:rPr lang="pt-BR" sz="2000" b="1" dirty="0" smtClean="0"/>
                <a:t>30 vidas ou mais não</a:t>
              </a:r>
              <a:r>
                <a:rPr lang="pt-BR" sz="2000" dirty="0" smtClean="0"/>
                <a:t> </a:t>
              </a:r>
              <a:r>
                <a:rPr lang="pt-BR" sz="2000" b="1" dirty="0" smtClean="0"/>
                <a:t>será</a:t>
              </a:r>
              <a:r>
                <a:rPr lang="pt-BR" sz="2000" dirty="0" smtClean="0"/>
                <a:t> exigido o cumprimento de </a:t>
              </a:r>
              <a:r>
                <a:rPr lang="pt-BR" sz="2000" b="1" dirty="0" smtClean="0"/>
                <a:t>prazos de carência</a:t>
              </a:r>
              <a:r>
                <a:rPr lang="pt-BR" sz="2000" dirty="0" smtClean="0"/>
                <a:t>, desde que a sua inclusão seja </a:t>
              </a:r>
              <a:r>
                <a:rPr lang="pt-BR" sz="2000" b="1" dirty="0" smtClean="0"/>
                <a:t>realizada em até 30 dias</a:t>
              </a:r>
              <a:r>
                <a:rPr lang="pt-BR" sz="2000" dirty="0" smtClean="0"/>
                <a:t>. Para contratos com </a:t>
              </a:r>
              <a:r>
                <a:rPr lang="pt-BR" sz="2000" b="1" dirty="0" smtClean="0"/>
                <a:t>menos de 30 vidas será exigido o cumprimento dos prazos de carência</a:t>
              </a:r>
              <a:r>
                <a:rPr lang="pt-BR" sz="2000" dirty="0" smtClean="0"/>
                <a:t>, independente do prazo de inscrição</a:t>
              </a:r>
              <a:r>
                <a:rPr lang="pt-BR" sz="1600" dirty="0" smtClean="0"/>
                <a:t>. </a:t>
              </a:r>
            </a:p>
          </p:txBody>
        </p:sp>
        <p:sp>
          <p:nvSpPr>
            <p:cNvPr id="14" name="Arredondar Retângulo no Mesmo Canto Lateral 13"/>
            <p:cNvSpPr/>
            <p:nvPr/>
          </p:nvSpPr>
          <p:spPr>
            <a:xfrm>
              <a:off x="480953" y="1982252"/>
              <a:ext cx="8267511" cy="294620"/>
            </a:xfrm>
            <a:prstGeom prst="round2SameRect">
              <a:avLst>
                <a:gd name="adj1" fmla="val 9348"/>
                <a:gd name="adj2" fmla="val 0"/>
              </a:avLst>
            </a:prstGeom>
            <a:solidFill>
              <a:srgbClr val="01A9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/>
                <a:t>EMPRESARIAL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221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854348"/>
              </p:ext>
            </p:extLst>
          </p:nvPr>
        </p:nvGraphicFramePr>
        <p:xfrm>
          <a:off x="1633975" y="1994050"/>
          <a:ext cx="5314289" cy="4459286"/>
        </p:xfrm>
        <a:graphic>
          <a:graphicData uri="http://schemas.openxmlformats.org/drawingml/2006/table">
            <a:tbl>
              <a:tblPr/>
              <a:tblGrid>
                <a:gridCol w="4012221"/>
                <a:gridCol w="1302068"/>
              </a:tblGrid>
              <a:tr h="28229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PROCEDIMENTOS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PRAZOS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98F"/>
                    </a:solidFill>
                  </a:tcPr>
                </a:tc>
              </a:tr>
              <a:tr h="551595">
                <a:tc vMerge="1"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EMPRESARIAL </a:t>
                      </a:r>
                    </a:p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E ADESÃO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98F"/>
                    </a:solidFill>
                  </a:tcPr>
                </a:tc>
              </a:tr>
              <a:tr h="278877">
                <a:tc>
                  <a:txBody>
                    <a:bodyPr/>
                    <a:lstStyle/>
                    <a:p>
                      <a:pPr marL="36000"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Urgência e Emergência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 horas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</a:tr>
              <a:tr h="278877">
                <a:tc>
                  <a:txBody>
                    <a:bodyPr/>
                    <a:lstStyle/>
                    <a:p>
                      <a:pPr marL="36000"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Diagnóstico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 horas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77">
                <a:tc>
                  <a:txBody>
                    <a:bodyPr/>
                    <a:lstStyle/>
                    <a:p>
                      <a:pPr marL="36000"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Extração simples / curativo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 horas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</a:tr>
              <a:tr h="278877">
                <a:tc>
                  <a:txBody>
                    <a:bodyPr/>
                    <a:lstStyle/>
                    <a:p>
                      <a:pPr marL="36000"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Prevenção em saúde bucal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 dias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77">
                <a:tc>
                  <a:txBody>
                    <a:bodyPr/>
                    <a:lstStyle/>
                    <a:p>
                      <a:pPr marL="36000"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Radiologia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 dias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</a:tr>
              <a:tr h="278877">
                <a:tc>
                  <a:txBody>
                    <a:bodyPr/>
                    <a:lstStyle/>
                    <a:p>
                      <a:pPr marL="36000"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Dentística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 dias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77">
                <a:tc>
                  <a:txBody>
                    <a:bodyPr/>
                    <a:lstStyle/>
                    <a:p>
                      <a:pPr marL="36000"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Cirurgia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 dias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</a:tr>
              <a:tr h="278877">
                <a:tc>
                  <a:txBody>
                    <a:bodyPr/>
                    <a:lstStyle/>
                    <a:p>
                      <a:pPr marL="36000"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Periodontia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90 dias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77">
                <a:tc>
                  <a:txBody>
                    <a:bodyPr/>
                    <a:lstStyle/>
                    <a:p>
                      <a:pPr marL="36000"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Endodontia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90 dias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</a:tr>
              <a:tr h="278877">
                <a:tc>
                  <a:txBody>
                    <a:bodyPr/>
                    <a:lstStyle/>
                    <a:p>
                      <a:pPr marL="36000"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Próteses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180 dias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77">
                <a:tc>
                  <a:txBody>
                    <a:bodyPr/>
                    <a:lstStyle/>
                    <a:p>
                      <a:pPr marL="36000"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Demais procedimentos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180 dias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</a:tr>
              <a:tr h="278877">
                <a:tc>
                  <a:txBody>
                    <a:bodyPr/>
                    <a:lstStyle/>
                    <a:p>
                      <a:pPr marL="36000" algn="l" fontAlgn="t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Documentação ortodôntica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835" marR="8835" marT="88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180 dias</a:t>
                      </a:r>
                    </a:p>
                  </a:txBody>
                  <a:tcPr marL="8835" marR="8835" marT="88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77">
                <a:tc>
                  <a:txBody>
                    <a:bodyPr/>
                    <a:lstStyle/>
                    <a:p>
                      <a:pPr marL="36000" algn="l" fontAlgn="t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Aparelho e manutenção</a:t>
                      </a:r>
                    </a:p>
                  </a:txBody>
                  <a:tcPr marL="8835" marR="8835" marT="88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180 dias</a:t>
                      </a:r>
                    </a:p>
                  </a:txBody>
                  <a:tcPr marL="8835" marR="8835" marT="88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85787" y="1162850"/>
            <a:ext cx="3960813" cy="49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TABELA DE CARÊNCIA</a:t>
            </a:r>
            <a:endParaRPr lang="pt-BR" sz="4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718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85720" y="4482617"/>
            <a:ext cx="84750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+mj-lt"/>
              </a:rPr>
              <a:t>Primeiro ano de vigência de </a:t>
            </a:r>
            <a:r>
              <a:rPr lang="pt-BR" sz="2000" b="1" dirty="0" smtClean="0">
                <a:latin typeface="+mj-lt"/>
              </a:rPr>
              <a:t>contrato</a:t>
            </a:r>
          </a:p>
          <a:p>
            <a:pPr algn="just"/>
            <a:endParaRPr lang="pt-BR" sz="2000" b="1" dirty="0">
              <a:latin typeface="+mj-lt"/>
            </a:endParaRPr>
          </a:p>
          <a:p>
            <a:pPr algn="just"/>
            <a:r>
              <a:rPr lang="pt-BR" sz="2000" dirty="0" smtClean="0">
                <a:latin typeface="+mj-lt"/>
              </a:rPr>
              <a:t>Ressalvado </a:t>
            </a:r>
            <a:r>
              <a:rPr lang="pt-BR" sz="2000" dirty="0">
                <a:latin typeface="+mj-lt"/>
              </a:rPr>
              <a:t>o direito da CONTRATADA de exigir complemento do valor, caso o prejuízo suportado seja superior ao montante da multa acima especificada, na forma do parágrafo único do art. 416 do Código Civil vigente. 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786314" y="2347740"/>
            <a:ext cx="4143404" cy="1853398"/>
          </a:xfrm>
          <a:prstGeom prst="roundRect">
            <a:avLst>
              <a:gd name="adj" fmla="val 7839"/>
            </a:avLst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28596" y="2347740"/>
            <a:ext cx="4143404" cy="1853398"/>
          </a:xfrm>
          <a:prstGeom prst="roundRect">
            <a:avLst>
              <a:gd name="adj" fmla="val 7839"/>
            </a:avLst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28596" y="2773377"/>
            <a:ext cx="407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ctr">
              <a:lnSpc>
                <a:spcPct val="150000"/>
              </a:lnSpc>
              <a:buClr>
                <a:srgbClr val="008851"/>
              </a:buClr>
              <a:buSzPct val="115000"/>
            </a:pPr>
            <a:r>
              <a:rPr lang="pt-BR" sz="2000" b="1" dirty="0" smtClean="0">
                <a:latin typeface="Calibri" pitchFamily="34" charset="0"/>
              </a:rPr>
              <a:t>Empresarial e Adesão </a:t>
            </a:r>
          </a:p>
          <a:p>
            <a:pPr marL="266700" algn="ctr">
              <a:lnSpc>
                <a:spcPct val="150000"/>
              </a:lnSpc>
              <a:buClr>
                <a:srgbClr val="008851"/>
              </a:buClr>
              <a:buSzPct val="115000"/>
            </a:pPr>
            <a:r>
              <a:rPr lang="pt-BR" sz="2000" b="1" dirty="0" smtClean="0">
                <a:latin typeface="Calibri" pitchFamily="34" charset="0"/>
              </a:rPr>
              <a:t>40% das parcelas à vencer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785786" y="2204864"/>
            <a:ext cx="3429024" cy="428628"/>
          </a:xfrm>
          <a:prstGeom prst="roundRect">
            <a:avLst/>
          </a:prstGeom>
          <a:solidFill>
            <a:srgbClr val="01A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Calibri" pitchFamily="34" charset="0"/>
              </a:rPr>
              <a:t>Primeiros </a:t>
            </a:r>
            <a:r>
              <a:rPr lang="pt-BR" sz="2400" b="1" dirty="0" smtClean="0">
                <a:latin typeface="Calibri" pitchFamily="34" charset="0"/>
              </a:rPr>
              <a:t>12 meses</a:t>
            </a:r>
            <a:endParaRPr lang="pt-BR" sz="2400" b="1" dirty="0">
              <a:latin typeface="Calibri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143504" y="2204864"/>
            <a:ext cx="3429024" cy="428628"/>
          </a:xfrm>
          <a:prstGeom prst="roundRect">
            <a:avLst/>
          </a:prstGeom>
          <a:solidFill>
            <a:srgbClr val="01A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Calibri" pitchFamily="34" charset="0"/>
              </a:rPr>
              <a:t>A partir do</a:t>
            </a:r>
            <a:r>
              <a:rPr lang="pt-BR" sz="2400" b="1" dirty="0" smtClean="0">
                <a:latin typeface="Calibri" pitchFamily="34" charset="0"/>
              </a:rPr>
              <a:t>13º</a:t>
            </a:r>
            <a:r>
              <a:rPr lang="pt-BR" sz="2400" dirty="0" smtClean="0">
                <a:latin typeface="Calibri" pitchFamily="34" charset="0"/>
              </a:rPr>
              <a:t> </a:t>
            </a:r>
            <a:r>
              <a:rPr lang="pt-BR" sz="2400" b="1" dirty="0" smtClean="0">
                <a:latin typeface="Calibri" pitchFamily="34" charset="0"/>
              </a:rPr>
              <a:t>mês</a:t>
            </a:r>
            <a:endParaRPr lang="pt-BR" sz="2400" b="1" dirty="0">
              <a:latin typeface="Calibri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820514" y="2636912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algn="ctr">
              <a:lnSpc>
                <a:spcPct val="150000"/>
              </a:lnSpc>
              <a:buClr>
                <a:srgbClr val="008851"/>
              </a:buClr>
              <a:buSzPct val="115000"/>
            </a:pPr>
            <a:r>
              <a:rPr lang="pt-BR" sz="2000" b="1" dirty="0" smtClean="0">
                <a:latin typeface="Calibri" pitchFamily="34" charset="0"/>
              </a:rPr>
              <a:t>Coletivo Empresarial ou Adesão</a:t>
            </a:r>
          </a:p>
          <a:p>
            <a:pPr marL="3175" algn="ctr">
              <a:buClr>
                <a:srgbClr val="008851"/>
              </a:buClr>
              <a:buSzPct val="115000"/>
            </a:pPr>
            <a:r>
              <a:rPr lang="pt-BR" sz="2000" dirty="0" smtClean="0">
                <a:solidFill>
                  <a:prstClr val="black"/>
                </a:solidFill>
                <a:latin typeface="Calibri" pitchFamily="34" charset="0"/>
              </a:rPr>
              <a:t>Comunicar com 60 dias de antecedência diretamente com a Unimed Odonto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07504" y="1044025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RESCISÃO CONTRATUAL COLETIVO </a:t>
            </a:r>
            <a:endParaRPr lang="pt-BR" sz="3200" b="1" dirty="0" smtClean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Vigência contratual de 24 meses</a:t>
            </a:r>
            <a:endParaRPr lang="pt-BR" sz="24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55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67544" y="2781300"/>
            <a:ext cx="1092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t-BR" sz="4400">
                <a:solidFill>
                  <a:srgbClr val="006600"/>
                </a:solidFill>
              </a:rPr>
              <a:t>	</a:t>
            </a:r>
            <a:endParaRPr lang="pt-BR" sz="4400" b="1">
              <a:solidFill>
                <a:srgbClr val="0066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20" y="2153756"/>
            <a:ext cx="86787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latin typeface="Calibri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just"/>
            <a:r>
              <a:rPr lang="pt-BR" dirty="0"/>
              <a:t>Coletivo Empresarial e Coletivo por Adesão:</a:t>
            </a:r>
          </a:p>
          <a:p>
            <a:pPr algn="just"/>
            <a:endParaRPr lang="pt-BR" dirty="0"/>
          </a:p>
          <a:p>
            <a:pPr algn="just"/>
            <a:r>
              <a:rPr lang="pt-BR" b="0" dirty="0"/>
              <a:t>A exclusão do Beneficiário Principal, Dependente e/ou Agregado, quando houver, antes do período mínimo de permanência (12 meses) previsto no contrato facultará a CONTRATADA cobrar do CONTRATANTE o pagamento de multa pecuniária equivalente a </a:t>
            </a:r>
            <a:r>
              <a:rPr lang="pt-BR" dirty="0"/>
              <a:t>100% (cem) por cento do valor das mensalidades</a:t>
            </a:r>
            <a:r>
              <a:rPr lang="pt-BR" b="0" dirty="0"/>
              <a:t> que seriam devidas até completar o período mencionado, ressalvado o direito da CONTRATADA de exigir complemento do valor, caso o prejuízo suportado seja superior ao montante da multa acima especificada, na forma do parágrafo único do art. 416 do Código Civil vigente.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504" y="1044025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EXCLUSÃO DO BENEFICIÁRIO</a:t>
            </a:r>
          </a:p>
        </p:txBody>
      </p:sp>
    </p:spTree>
    <p:extLst>
      <p:ext uri="{BB962C8B-B14F-4D97-AF65-F5344CB8AC3E}">
        <p14:creationId xmlns:p14="http://schemas.microsoft.com/office/powerpoint/2010/main" val="5310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48064" y="278092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336600"/>
                </a:solidFill>
                <a:latin typeface="+mj-lt"/>
              </a:rPr>
              <a:t>TÍTULO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7769" y="0"/>
            <a:ext cx="9136231" cy="6858000"/>
            <a:chOff x="7769" y="0"/>
            <a:chExt cx="9136231" cy="68580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" y="0"/>
              <a:ext cx="9136231" cy="6858000"/>
            </a:xfrm>
            <a:prstGeom prst="rect">
              <a:avLst/>
            </a:prstGeom>
          </p:spPr>
        </p:pic>
        <p:pic>
          <p:nvPicPr>
            <p:cNvPr id="5" name="Picture 2" descr="Z:\Logo Unimed Odonto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5589240"/>
              <a:ext cx="1947587" cy="1268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aixaDeTexto 5"/>
          <p:cNvSpPr txBox="1"/>
          <p:nvPr/>
        </p:nvSpPr>
        <p:spPr>
          <a:xfrm>
            <a:off x="5000678" y="3163615"/>
            <a:ext cx="4111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História</a:t>
            </a:r>
            <a:endParaRPr lang="pt-BR" sz="4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7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85787" y="1162850"/>
            <a:ext cx="3960813" cy="49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COPARTICIPAÇÃO</a:t>
            </a:r>
            <a:endParaRPr lang="pt-BR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1844824"/>
            <a:ext cx="8424936" cy="1185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  <a:spcBef>
                <a:spcPts val="1200"/>
              </a:spcBef>
              <a:spcAft>
                <a:spcPts val="1200"/>
              </a:spcAft>
              <a:buClr>
                <a:srgbClr val="008851"/>
              </a:buClr>
              <a:buSzPct val="100000"/>
              <a:defRPr/>
            </a:pPr>
            <a:endParaRPr lang="pt-BR" sz="2000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ts val="3200"/>
              </a:lnSpc>
              <a:spcBef>
                <a:spcPts val="1200"/>
              </a:spcBef>
              <a:spcAft>
                <a:spcPts val="1200"/>
              </a:spcAft>
              <a:buClr>
                <a:srgbClr val="008851"/>
              </a:buClr>
              <a:buSzPct val="100000"/>
              <a:defRPr/>
            </a:pPr>
            <a:r>
              <a:rPr lang="pt-BR" sz="2000" dirty="0" smtClean="0">
                <a:solidFill>
                  <a:prstClr val="black"/>
                </a:solidFill>
                <a:latin typeface="+mj-lt"/>
              </a:rPr>
              <a:t>Não há coparticipação nos produtos apresentados.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9218160" y="27474"/>
            <a:ext cx="1690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Verificar se o contrato prevê </a:t>
            </a:r>
            <a:r>
              <a:rPr lang="pt-B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esta contratação</a:t>
            </a:r>
            <a:endParaRPr lang="pt-B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23528" y="2260317"/>
            <a:ext cx="8424936" cy="34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  <a:buClr>
                <a:srgbClr val="008851"/>
              </a:buClr>
              <a:buSzPct val="100000"/>
              <a:defRPr/>
            </a:pPr>
            <a:r>
              <a:rPr lang="pt-BR" sz="2000" dirty="0" smtClean="0">
                <a:latin typeface="+mj-lt"/>
              </a:rPr>
              <a:t>Nesta modalidade, haverá reembolso quando tratar de atendimento de </a:t>
            </a:r>
            <a:br>
              <a:rPr lang="pt-BR" sz="2000" dirty="0" smtClean="0">
                <a:latin typeface="+mj-lt"/>
              </a:rPr>
            </a:br>
            <a:r>
              <a:rPr lang="pt-BR" sz="2000" dirty="0" smtClean="0">
                <a:latin typeface="+mj-lt"/>
              </a:rPr>
              <a:t>URGÊNCIA E EMERGÊNCIA assim: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SzPct val="150000"/>
              <a:buBlip>
                <a:blip r:embed="rId2"/>
              </a:buBlip>
              <a:defRPr/>
            </a:pPr>
            <a:r>
              <a:rPr lang="pt-BR" dirty="0" smtClean="0">
                <a:latin typeface="+mj-lt"/>
              </a:rPr>
              <a:t>O reembolso não é livre escolha, e será pago o atendimento de urgência e emergência conforme tabela negociada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SzPct val="150000"/>
              <a:buBlip>
                <a:blip r:embed="rId2"/>
              </a:buBlip>
              <a:defRPr/>
            </a:pPr>
            <a:r>
              <a:rPr lang="pt-BR" dirty="0" smtClean="0">
                <a:latin typeface="+mj-lt"/>
              </a:rPr>
              <a:t>Para </a:t>
            </a:r>
            <a:r>
              <a:rPr lang="pt-BR" dirty="0">
                <a:latin typeface="+mj-lt"/>
              </a:rPr>
              <a:t>ter o atendimento de urgência e emergência o cliente </a:t>
            </a:r>
            <a:r>
              <a:rPr lang="pt-BR" dirty="0" smtClean="0">
                <a:latin typeface="+mj-lt"/>
              </a:rPr>
              <a:t>deverá entrar em contato com a Central de Relacionamento 0800 9 428 428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SzPct val="150000"/>
              <a:buBlip>
                <a:blip r:embed="rId2"/>
              </a:buBlip>
              <a:defRPr/>
            </a:pPr>
            <a:r>
              <a:rPr lang="pt-BR" dirty="0" smtClean="0">
                <a:latin typeface="+mj-lt"/>
              </a:rPr>
              <a:t>Em cidades onde não existir rede credenciada o reembolso será pago integral, conforme a lista Regiões de Saúde RN 259</a:t>
            </a:r>
            <a:endParaRPr lang="pt-BR" sz="300" dirty="0" smtClean="0">
              <a:latin typeface="+mj-lt"/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85787" y="1162850"/>
            <a:ext cx="3960813" cy="49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REEMBOLSO</a:t>
            </a:r>
            <a:endParaRPr lang="pt-BR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1772816"/>
            <a:ext cx="6084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>
                <a:solidFill>
                  <a:srgbClr val="255049"/>
                </a:solidFill>
                <a:latin typeface="+mj-lt"/>
              </a:rPr>
              <a:t>PRODUTO </a:t>
            </a:r>
            <a:r>
              <a:rPr lang="pt-BR" sz="2400" dirty="0" smtClean="0">
                <a:solidFill>
                  <a:srgbClr val="255049"/>
                </a:solidFill>
                <a:latin typeface="+mj-lt"/>
              </a:rPr>
              <a:t>SEM REEMBOLSO</a:t>
            </a:r>
            <a:endParaRPr lang="pt-BR" sz="2400" dirty="0">
              <a:solidFill>
                <a:srgbClr val="255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222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429682" y="4536926"/>
            <a:ext cx="6029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pt-BR" sz="2800" dirty="0" smtClean="0">
                <a:latin typeface="+mj-lt"/>
                <a:cs typeface="Times New Roman" pitchFamily="18" charset="0"/>
              </a:rPr>
              <a:t>Opções de atendimento</a:t>
            </a:r>
            <a:endParaRPr lang="pt-BR" sz="2800" b="1" dirty="0">
              <a:latin typeface="+mj-lt"/>
              <a:cs typeface="Times New Roman" pitchFamily="18" charset="0"/>
            </a:endParaRPr>
          </a:p>
        </p:txBody>
      </p:sp>
      <p:sp>
        <p:nvSpPr>
          <p:cNvPr id="3" name="Retângulo 23"/>
          <p:cNvSpPr>
            <a:spLocks noChangeArrowheads="1"/>
          </p:cNvSpPr>
          <p:nvPr/>
        </p:nvSpPr>
        <p:spPr bwMode="auto">
          <a:xfrm>
            <a:off x="429682" y="3938657"/>
            <a:ext cx="3422238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4800" b="1" dirty="0" smtClean="0">
                <a:latin typeface="Calibri" pitchFamily="34" charset="0"/>
                <a:cs typeface="Arial" charset="0"/>
              </a:rPr>
              <a:t>+ de 14.000</a:t>
            </a:r>
            <a:endParaRPr lang="pt-BR" sz="4800" b="1" dirty="0">
              <a:latin typeface="+mj-lt"/>
              <a:cs typeface="Arial" charset="0"/>
            </a:endParaRPr>
          </a:p>
        </p:txBody>
      </p:sp>
      <p:sp>
        <p:nvSpPr>
          <p:cNvPr id="4" name="Retângulo 23"/>
          <p:cNvSpPr>
            <a:spLocks noChangeArrowheads="1"/>
          </p:cNvSpPr>
          <p:nvPr/>
        </p:nvSpPr>
        <p:spPr bwMode="auto">
          <a:xfrm>
            <a:off x="238820" y="1778417"/>
            <a:ext cx="46212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ABRANGÊNCIA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tângulo 23"/>
          <p:cNvSpPr>
            <a:spLocks noChangeArrowheads="1"/>
          </p:cNvSpPr>
          <p:nvPr/>
        </p:nvSpPr>
        <p:spPr bwMode="auto">
          <a:xfrm>
            <a:off x="204713" y="2208215"/>
            <a:ext cx="5159375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4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NACIONAL</a:t>
            </a:r>
            <a:endParaRPr lang="pt-BR" sz="4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5916" y="1268760"/>
            <a:ext cx="4669170" cy="4659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95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107504" y="1124744"/>
            <a:ext cx="792638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200" b="1">
                <a:solidFill>
                  <a:srgbClr val="004730"/>
                </a:solidFill>
                <a:latin typeface="Century Gothic" pitchFamily="34" charset="0"/>
                <a:cs typeface="Arial" charset="0"/>
              </a:defRPr>
            </a:lvl1pPr>
          </a:lstStyle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REDE CREDENCIADA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7" y="1845111"/>
            <a:ext cx="8455311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pt-BR" dirty="0"/>
              <a:t>Agilidade na consulta a prestadores credenciados </a:t>
            </a:r>
            <a:r>
              <a:rPr lang="pt-BR" dirty="0" smtClean="0"/>
              <a:t>e informações </a:t>
            </a:r>
            <a:r>
              <a:rPr lang="pt-BR" dirty="0"/>
              <a:t>sobre o plano, com quatro formas </a:t>
            </a:r>
            <a:r>
              <a:rPr lang="pt-BR" dirty="0" smtClean="0"/>
              <a:t>de pesquisa</a:t>
            </a:r>
            <a:r>
              <a:rPr lang="pt-BR" dirty="0"/>
              <a:t>: online, mobile, central de atendimento </a:t>
            </a:r>
            <a:r>
              <a:rPr lang="pt-BR" dirty="0" smtClean="0"/>
              <a:t>ou através </a:t>
            </a:r>
            <a:r>
              <a:rPr lang="pt-BR" dirty="0"/>
              <a:t>do nosso aplicativo disponível na </a:t>
            </a:r>
            <a:r>
              <a:rPr lang="pt-BR" dirty="0" err="1"/>
              <a:t>iTunes</a:t>
            </a:r>
            <a:r>
              <a:rPr lang="pt-BR" dirty="0"/>
              <a:t> </a:t>
            </a:r>
            <a:r>
              <a:rPr lang="pt-BR" dirty="0" err="1" smtClean="0"/>
              <a:t>Store</a:t>
            </a:r>
            <a:r>
              <a:rPr lang="pt-BR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Google Play Store.</a:t>
            </a:r>
          </a:p>
          <a:p>
            <a:endParaRPr lang="pt-BR" b="1" dirty="0"/>
          </a:p>
          <a:p>
            <a:endParaRPr lang="pt-BR" b="1" dirty="0" smtClean="0"/>
          </a:p>
          <a:p>
            <a:pPr marL="354013"/>
            <a:r>
              <a:rPr lang="pt-BR" b="1" dirty="0" smtClean="0"/>
              <a:t>Site</a:t>
            </a:r>
            <a:r>
              <a:rPr lang="pt-BR" b="1" dirty="0"/>
              <a:t>: www.unimedodonto.com.br</a:t>
            </a:r>
          </a:p>
          <a:p>
            <a:pPr marL="354013"/>
            <a:endParaRPr lang="pt-BR" b="1" dirty="0" smtClean="0"/>
          </a:p>
          <a:p>
            <a:pPr marL="354013"/>
            <a:r>
              <a:rPr lang="pt-BR" b="1" dirty="0" smtClean="0"/>
              <a:t>Mobile</a:t>
            </a:r>
            <a:r>
              <a:rPr lang="pt-BR" b="1" dirty="0"/>
              <a:t>: m.guiaodonto.unimedodonto.com.br</a:t>
            </a:r>
          </a:p>
          <a:p>
            <a:pPr marL="354013"/>
            <a:endParaRPr lang="pt-BR" b="1" dirty="0" smtClean="0"/>
          </a:p>
          <a:p>
            <a:pPr marL="354013"/>
            <a:r>
              <a:rPr lang="pt-BR" b="1" dirty="0" smtClean="0"/>
              <a:t>Central </a:t>
            </a:r>
            <a:r>
              <a:rPr lang="pt-BR" b="1" dirty="0"/>
              <a:t>de Atendimento: 0800 9 428 </a:t>
            </a:r>
            <a:r>
              <a:rPr lang="pt-BR" b="1" dirty="0" smtClean="0"/>
              <a:t>428</a:t>
            </a:r>
          </a:p>
          <a:p>
            <a:pPr marL="354013"/>
            <a:endParaRPr lang="pt-BR" b="1" dirty="0"/>
          </a:p>
          <a:p>
            <a:pPr marL="354013"/>
            <a:r>
              <a:rPr lang="pt-BR" b="1" dirty="0" smtClean="0"/>
              <a:t>Aplicativo Unimed Odonto 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BDB2A"/>
              </a:clrFrom>
              <a:clrTo>
                <a:srgbClr val="CBDB2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47" y="3356992"/>
            <a:ext cx="446910" cy="38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BDB2A"/>
              </a:clrFrom>
              <a:clrTo>
                <a:srgbClr val="CBDB2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05380"/>
            <a:ext cx="446910" cy="38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BDB2A"/>
              </a:clrFrom>
              <a:clrTo>
                <a:srgbClr val="CBDB2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09436"/>
            <a:ext cx="446910" cy="38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BDB2A"/>
              </a:clrFrom>
              <a:clrTo>
                <a:srgbClr val="CBDB2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85499"/>
            <a:ext cx="446910" cy="38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11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3"/>
          <p:cNvSpPr>
            <a:spLocks noChangeArrowheads="1"/>
          </p:cNvSpPr>
          <p:nvPr/>
        </p:nvSpPr>
        <p:spPr bwMode="auto">
          <a:xfrm>
            <a:off x="216472" y="1124744"/>
            <a:ext cx="669866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ALGUNS </a:t>
            </a:r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DOS NOSSOS </a:t>
            </a:r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CLIENTES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611560" y="1812975"/>
            <a:ext cx="7808918" cy="3920281"/>
            <a:chOff x="323528" y="1856677"/>
            <a:chExt cx="7808918" cy="3920281"/>
          </a:xfrm>
        </p:grpSpPr>
        <p:pic>
          <p:nvPicPr>
            <p:cNvPr id="6" name="Picture 16" descr="cedro_nova_logo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209" y="3881919"/>
              <a:ext cx="1362285" cy="709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2" descr="logo_ANFIP_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38"/>
            <a:stretch>
              <a:fillRect/>
            </a:stretch>
          </p:blipFill>
          <p:spPr bwMode="auto">
            <a:xfrm>
              <a:off x="6677231" y="4591667"/>
              <a:ext cx="1455215" cy="1070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4" descr="LOGO-VOTORANTIM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4827944"/>
              <a:ext cx="1354444" cy="919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ligadonafacul.com.br/imgs/f223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0129" y="3881919"/>
              <a:ext cx="2641773" cy="776659"/>
            </a:xfrm>
            <a:prstGeom prst="rect">
              <a:avLst/>
            </a:prstGeom>
            <a:noFill/>
          </p:spPr>
        </p:pic>
        <p:pic>
          <p:nvPicPr>
            <p:cNvPr id="11" name="Picture 4" descr="http://greenpedia.greenvana.com/web/uploads/empresa/thumbnail/88c0d396982a3e4385540e85983347bf85e426f9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02340" y="1966955"/>
              <a:ext cx="1997188" cy="744407"/>
            </a:xfrm>
            <a:prstGeom prst="rect">
              <a:avLst/>
            </a:prstGeom>
            <a:noFill/>
          </p:spPr>
        </p:pic>
        <p:pic>
          <p:nvPicPr>
            <p:cNvPr id="12" name="Picture 6" descr="http://www.aefconstrucoes.com.br/AeF/Imagens/logo%20construcap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35358" y="2115198"/>
              <a:ext cx="2161989" cy="596164"/>
            </a:xfrm>
            <a:prstGeom prst="rect">
              <a:avLst/>
            </a:prstGeom>
            <a:noFill/>
          </p:spPr>
        </p:pic>
        <p:pic>
          <p:nvPicPr>
            <p:cNvPr id="14" name="Imagem 13"/>
            <p:cNvPicPr/>
            <p:nvPr/>
          </p:nvPicPr>
          <p:blipFill rotWithShape="1">
            <a:blip r:embed="rId8"/>
            <a:srcRect l="8629"/>
            <a:stretch/>
          </p:blipFill>
          <p:spPr bwMode="auto">
            <a:xfrm>
              <a:off x="6732240" y="1856677"/>
              <a:ext cx="1193062" cy="136559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m 14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657755" y="4804288"/>
              <a:ext cx="1888501" cy="972670"/>
            </a:xfrm>
            <a:prstGeom prst="rect">
              <a:avLst/>
            </a:prstGeom>
          </p:spPr>
        </p:pic>
        <p:pic>
          <p:nvPicPr>
            <p:cNvPr id="16" name="Picture 2" descr="https://encrypted-tbn3.gstatic.com/images?q=tbn:ANd9GcTzjaRGYxoR3hYiT-t_HA7--Ef2dxs_dP24O8FNRBduVN6Y4s7r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03" b="27540"/>
            <a:stretch/>
          </p:blipFill>
          <p:spPr bwMode="auto">
            <a:xfrm>
              <a:off x="323528" y="2874806"/>
              <a:ext cx="2971766" cy="694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5" t="13371" r="5281" b="43315"/>
            <a:stretch/>
          </p:blipFill>
          <p:spPr bwMode="auto">
            <a:xfrm>
              <a:off x="3804782" y="3007367"/>
              <a:ext cx="2168476" cy="679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896" y="3432412"/>
              <a:ext cx="200025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3F4F8"/>
                </a:clrFrom>
                <a:clrTo>
                  <a:srgbClr val="F3F4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305" y="4881048"/>
              <a:ext cx="1885950" cy="819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102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23528" y="1124744"/>
            <a:ext cx="7926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CARTÃO DE IDENTIFICAÇÃO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8"/>
          <a:stretch/>
        </p:blipFill>
        <p:spPr bwMode="auto">
          <a:xfrm>
            <a:off x="727477" y="4589155"/>
            <a:ext cx="2808312" cy="1834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1" y="2564904"/>
            <a:ext cx="2848415" cy="1843860"/>
          </a:xfrm>
          <a:prstGeom prst="roundRect">
            <a:avLst>
              <a:gd name="adj" fmla="val 77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708585"/>
            <a:ext cx="409886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5522206" y="1927291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KIT Boas Vindas</a:t>
            </a:r>
            <a:endParaRPr lang="pt-BR" b="1" dirty="0"/>
          </a:p>
        </p:txBody>
      </p:sp>
      <p:sp>
        <p:nvSpPr>
          <p:cNvPr id="7" name="Retângulo 6"/>
          <p:cNvSpPr/>
          <p:nvPr/>
        </p:nvSpPr>
        <p:spPr>
          <a:xfrm>
            <a:off x="679251" y="1927291"/>
            <a:ext cx="2384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Cartão de identificação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775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a05054\Desktop\F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6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292081" y="2876743"/>
            <a:ext cx="3960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1" dirty="0" smtClean="0">
                <a:solidFill>
                  <a:schemeClr val="bg1"/>
                </a:solidFill>
              </a:rPr>
              <a:t>Obrigado </a:t>
            </a:r>
            <a:endParaRPr lang="pt-BR" sz="6000" b="1" i="1" dirty="0">
              <a:solidFill>
                <a:schemeClr val="bg1"/>
              </a:solidFill>
            </a:endParaRPr>
          </a:p>
        </p:txBody>
      </p:sp>
      <p:pic>
        <p:nvPicPr>
          <p:cNvPr id="7" name="Picture 2" descr="Z:\Logo Unimed Odonto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56" y="60601"/>
            <a:ext cx="2051721" cy="13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6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1093269"/>
            <a:ext cx="89644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2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pt-BR" dirty="0"/>
              <a:t>HISTÓRICO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08112" y="1844824"/>
            <a:ext cx="8756376" cy="1070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404040"/>
                </a:solidFill>
                <a:cs typeface="Arial" charset="0"/>
              </a:rPr>
              <a:t>Nascida em 2010, com o respaldo da marca Unimed e sua tradição de mais de 40 anos, a </a:t>
            </a:r>
            <a:r>
              <a:rPr lang="pt-BR" sz="2000" b="1" dirty="0">
                <a:solidFill>
                  <a:srgbClr val="00995D"/>
                </a:solidFill>
                <a:cs typeface="Arial" charset="0"/>
              </a:rPr>
              <a:t>Unimed Odonto</a:t>
            </a:r>
            <a:r>
              <a:rPr lang="pt-BR" sz="2000" dirty="0">
                <a:solidFill>
                  <a:srgbClr val="00995D"/>
                </a:solidFill>
                <a:cs typeface="Arial" charset="0"/>
              </a:rPr>
              <a:t> </a:t>
            </a:r>
            <a:r>
              <a:rPr lang="pt-BR" sz="2000" dirty="0">
                <a:solidFill>
                  <a:srgbClr val="404040"/>
                </a:solidFill>
                <a:cs typeface="Arial" charset="0"/>
              </a:rPr>
              <a:t>é resultado do</a:t>
            </a:r>
            <a:r>
              <a:rPr lang="pt-BR" sz="2000" dirty="0">
                <a:solidFill>
                  <a:prstClr val="black"/>
                </a:solidFill>
                <a:cs typeface="Arial" charset="0"/>
              </a:rPr>
              <a:t> sucesso da Solução Odontológica Unimed</a:t>
            </a:r>
            <a:r>
              <a:rPr lang="pt-BR" sz="2000" dirty="0">
                <a:solidFill>
                  <a:srgbClr val="00995D"/>
                </a:solidFill>
                <a:cs typeface="Arial" charset="0"/>
              </a:rPr>
              <a:t> </a:t>
            </a:r>
            <a:r>
              <a:rPr lang="pt-BR" sz="2000" dirty="0">
                <a:solidFill>
                  <a:prstClr val="black"/>
                </a:solidFill>
                <a:cs typeface="Arial" charset="0"/>
              </a:rPr>
              <a:t>(SOU), </a:t>
            </a:r>
            <a:r>
              <a:rPr lang="pt-BR" sz="2000" dirty="0">
                <a:solidFill>
                  <a:srgbClr val="404040"/>
                </a:solidFill>
                <a:cs typeface="Arial" charset="0"/>
              </a:rPr>
              <a:t>que antes tinha uma atuação restrita à região de Minas Gerais.  </a:t>
            </a:r>
            <a:endParaRPr lang="pt-BR" sz="20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5272" y="3511268"/>
            <a:ext cx="866720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>
                <a:cs typeface="Arial" charset="0"/>
              </a:rPr>
              <a:t>Devido ao sucesso da operação, a operadora </a:t>
            </a:r>
            <a:r>
              <a:rPr lang="pt-BR" sz="2000" dirty="0">
                <a:cs typeface="Arial" charset="0"/>
              </a:rPr>
              <a:t>cresceu e passou a ser nacional, fruto de uma parceria entre: </a:t>
            </a:r>
            <a:r>
              <a:rPr lang="pt-BR" sz="2000" b="1" dirty="0">
                <a:cs typeface="Arial" charset="0"/>
              </a:rPr>
              <a:t>Federação Minas + Seguros Unimed + Unimed do Brasil.</a:t>
            </a:r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t="51991" r="62778" b="30115"/>
          <a:stretch>
            <a:fillRect/>
          </a:stretch>
        </p:blipFill>
        <p:spPr bwMode="auto">
          <a:xfrm>
            <a:off x="2980390" y="4941168"/>
            <a:ext cx="3202233" cy="12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61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" y="2333"/>
            <a:ext cx="9144018" cy="6858014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05" b="12778"/>
          <a:stretch/>
        </p:blipFill>
        <p:spPr>
          <a:xfrm>
            <a:off x="0" y="0"/>
            <a:ext cx="6692900" cy="5981700"/>
          </a:xfrm>
          <a:prstGeom prst="rect">
            <a:avLst/>
          </a:prstGeom>
        </p:spPr>
      </p:pic>
      <p:sp>
        <p:nvSpPr>
          <p:cNvPr id="21" name="Retângulo de cantos arredondados 20"/>
          <p:cNvSpPr/>
          <p:nvPr/>
        </p:nvSpPr>
        <p:spPr>
          <a:xfrm>
            <a:off x="332243" y="4385530"/>
            <a:ext cx="3014207" cy="2316224"/>
          </a:xfrm>
          <a:prstGeom prst="roundRect">
            <a:avLst>
              <a:gd name="adj" fmla="val 17334"/>
            </a:avLst>
          </a:prstGeom>
          <a:solidFill>
            <a:srgbClr val="CBD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3204644" y="2018517"/>
            <a:ext cx="2516533" cy="2498612"/>
          </a:xfrm>
          <a:prstGeom prst="roundRect">
            <a:avLst>
              <a:gd name="adj" fmla="val 17334"/>
            </a:avLst>
          </a:prstGeom>
          <a:solidFill>
            <a:srgbClr val="CBD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83750" y="114044"/>
            <a:ext cx="2479806" cy="2750708"/>
          </a:xfrm>
          <a:prstGeom prst="roundRect">
            <a:avLst>
              <a:gd name="adj" fmla="val 17334"/>
            </a:avLst>
          </a:prstGeom>
          <a:solidFill>
            <a:srgbClr val="CBD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92360" y="252761"/>
            <a:ext cx="138563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srgbClr val="EF404A"/>
                </a:solidFill>
                <a:ea typeface="MS PGothic" panose="020B0600070205080204" pitchFamily="34" charset="-128"/>
              </a:rPr>
              <a:t>MISSÃO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528" y="735013"/>
            <a:ext cx="25495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Prover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assistência odontológica de alta qualidade em todo </a:t>
            </a:r>
            <a:b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Brasil, aos clientes </a:t>
            </a:r>
            <a:b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Sistema Unimed e do mercado,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valorizando </a:t>
            </a:r>
            <a:b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cirurgião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dentista.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98208" y="2073258"/>
            <a:ext cx="1271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srgbClr val="EF404A"/>
                </a:solidFill>
                <a:ea typeface="MS PGothic" panose="020B0600070205080204" pitchFamily="34" charset="-128"/>
              </a:rPr>
              <a:t>VISÃO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301773" y="2631203"/>
            <a:ext cx="25266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 a única empresa odontológica do 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Sistema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Unimed,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tornando-se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uma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 </a:t>
            </a: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maiores do Brasil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39117" y="4517129"/>
            <a:ext cx="152631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 smtClean="0">
                <a:solidFill>
                  <a:srgbClr val="EF404A"/>
                </a:solidFill>
                <a:ea typeface="MS PGothic" panose="020B0600070205080204" pitchFamily="34" charset="-128"/>
              </a:rPr>
              <a:t>VALORES</a:t>
            </a:r>
            <a:endParaRPr lang="pt-BR" sz="2800" b="1" dirty="0">
              <a:solidFill>
                <a:srgbClr val="EF404A"/>
              </a:solidFill>
              <a:ea typeface="MS PGothic" panose="020B0600070205080204" pitchFamily="34" charset="-128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66282" y="5060236"/>
            <a:ext cx="31052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Valorização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Colaborador.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Compromisso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 o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Cliente.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Melhoria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Contínua</a:t>
            </a:r>
            <a:b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Fazer a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Diferença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42639" r="81770" b="44722"/>
          <a:stretch/>
        </p:blipFill>
        <p:spPr>
          <a:xfrm>
            <a:off x="625008" y="4590461"/>
            <a:ext cx="456801" cy="388495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25555" r="81770" b="59723"/>
          <a:stretch/>
        </p:blipFill>
        <p:spPr>
          <a:xfrm>
            <a:off x="3471506" y="2096250"/>
            <a:ext cx="497803" cy="493150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9028" r="81250" b="75694"/>
          <a:stretch/>
        </p:blipFill>
        <p:spPr>
          <a:xfrm>
            <a:off x="433479" y="233455"/>
            <a:ext cx="538072" cy="519192"/>
          </a:xfrm>
          <a:prstGeom prst="rect">
            <a:avLst/>
          </a:prstGeom>
        </p:spPr>
      </p:pic>
      <p:pic>
        <p:nvPicPr>
          <p:cNvPr id="36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3" b="91251"/>
          <a:stretch>
            <a:fillRect/>
          </a:stretch>
        </p:blipFill>
        <p:spPr bwMode="auto">
          <a:xfrm>
            <a:off x="7962900" y="0"/>
            <a:ext cx="11811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30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8" grpId="0" animBg="1"/>
      <p:bldP spid="2" grpId="0"/>
      <p:bldP spid="4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6"/>
            <a:ext cx="9144018" cy="6858014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6"/>
            <a:ext cx="9144018" cy="6858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18" cy="6858014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" y="0"/>
            <a:ext cx="9144018" cy="685801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267830" y="92647"/>
            <a:ext cx="503849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000" dirty="0">
                <a:solidFill>
                  <a:srgbClr val="DE6328"/>
                </a:solidFill>
              </a:rPr>
              <a:t>UMA </a:t>
            </a:r>
            <a:r>
              <a:rPr lang="pt-BR" sz="4000" b="1" dirty="0">
                <a:solidFill>
                  <a:srgbClr val="DE6328"/>
                </a:solidFill>
              </a:rPr>
              <a:t>EMPRESA ÚNICA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47696" y="576636"/>
            <a:ext cx="578453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700" dirty="0">
                <a:solidFill>
                  <a:srgbClr val="DE6328"/>
                </a:solidFill>
              </a:rPr>
              <a:t>DO SISTEMA </a:t>
            </a:r>
            <a:r>
              <a:rPr lang="pt-BR" sz="4700" b="1" dirty="0">
                <a:solidFill>
                  <a:srgbClr val="DE6328"/>
                </a:solidFill>
              </a:rPr>
              <a:t>UNIMED 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2828161" y="4895849"/>
            <a:ext cx="5100865" cy="927101"/>
            <a:chOff x="2504621" y="5067299"/>
            <a:chExt cx="5100865" cy="927101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4" t="15695" r="41912" b="70787"/>
            <a:stretch/>
          </p:blipFill>
          <p:spPr>
            <a:xfrm>
              <a:off x="2504621" y="5067299"/>
              <a:ext cx="5100865" cy="927101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2684791" y="5175700"/>
              <a:ext cx="4762329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4000" b="1" dirty="0">
                  <a:solidFill>
                    <a:prstClr val="white"/>
                  </a:solidFill>
                </a:rPr>
                <a:t>PARA </a:t>
              </a:r>
              <a:r>
                <a:rPr lang="pt-BR" sz="4000" b="1" dirty="0" smtClean="0">
                  <a:solidFill>
                    <a:prstClr val="white"/>
                  </a:solidFill>
                </a:rPr>
                <a:t>TODO O </a:t>
              </a:r>
              <a:r>
                <a:rPr lang="pt-BR" sz="4000" b="1" dirty="0">
                  <a:solidFill>
                    <a:prstClr val="white"/>
                  </a:solidFill>
                </a:rPr>
                <a:t>BRASIL</a:t>
              </a:r>
            </a:p>
          </p:txBody>
        </p:sp>
      </p:grpSp>
      <p:pic>
        <p:nvPicPr>
          <p:cNvPr id="27" name="Imagem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3" b="91251"/>
          <a:stretch>
            <a:fillRect/>
          </a:stretch>
        </p:blipFill>
        <p:spPr bwMode="auto">
          <a:xfrm>
            <a:off x="7962900" y="0"/>
            <a:ext cx="11811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8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08559 3.7037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19532 4.07407E-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08559 -1.48148E-6 " pathEditMode="relative" rAng="0" ptsTypes="AA">
                                      <p:cBhvr>
                                        <p:cTn id="26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18" cy="6858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4"/>
          <a:stretch/>
        </p:blipFill>
        <p:spPr>
          <a:xfrm>
            <a:off x="0" y="0"/>
            <a:ext cx="822007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5" r="48542" b="44445"/>
          <a:stretch/>
        </p:blipFill>
        <p:spPr>
          <a:xfrm>
            <a:off x="0" y="1838325"/>
            <a:ext cx="4705350" cy="1971676"/>
          </a:xfrm>
          <a:prstGeom prst="rect">
            <a:avLst/>
          </a:prstGeom>
        </p:spPr>
      </p:pic>
      <p:pic>
        <p:nvPicPr>
          <p:cNvPr id="7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3" b="91251"/>
          <a:stretch>
            <a:fillRect/>
          </a:stretch>
        </p:blipFill>
        <p:spPr bwMode="auto">
          <a:xfrm>
            <a:off x="7962900" y="0"/>
            <a:ext cx="11811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1"/>
          <p:cNvSpPr txBox="1"/>
          <p:nvPr/>
        </p:nvSpPr>
        <p:spPr>
          <a:xfrm>
            <a:off x="502435" y="2162443"/>
            <a:ext cx="364394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80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PLANOS</a:t>
            </a:r>
            <a:endParaRPr lang="pt-BR" sz="8000" b="1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275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9552" y="2636912"/>
            <a:ext cx="7848872" cy="263149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SzPct val="150000"/>
              <a:buBlip>
                <a:blip r:embed="rId2"/>
              </a:buBlip>
              <a:defRPr/>
            </a:pPr>
            <a:r>
              <a:rPr lang="pt-BR" sz="2000" dirty="0" smtClean="0"/>
              <a:t>Clínica Geral</a:t>
            </a:r>
          </a:p>
          <a:p>
            <a:pPr marL="342900" lvl="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SzPct val="150000"/>
              <a:buBlip>
                <a:blip r:embed="rId2"/>
              </a:buBlip>
              <a:defRPr/>
            </a:pPr>
            <a:r>
              <a:rPr lang="pt-BR" sz="2000" dirty="0" smtClean="0"/>
              <a:t>Diagnóstico</a:t>
            </a:r>
          </a:p>
          <a:p>
            <a:pPr marL="342900" lvl="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SzPct val="150000"/>
              <a:buBlip>
                <a:blip r:embed="rId2"/>
              </a:buBlip>
              <a:defRPr/>
            </a:pPr>
            <a:r>
              <a:rPr lang="pt-BR" sz="2000" dirty="0" smtClean="0"/>
              <a:t>Prevenção </a:t>
            </a:r>
          </a:p>
          <a:p>
            <a:pPr marL="342900" lvl="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SzPct val="150000"/>
              <a:buBlip>
                <a:blip r:embed="rId2"/>
              </a:buBlip>
              <a:defRPr/>
            </a:pPr>
            <a:r>
              <a:rPr lang="pt-BR" sz="2000" dirty="0" smtClean="0"/>
              <a:t>Radiologia</a:t>
            </a:r>
          </a:p>
          <a:p>
            <a:pPr marL="342900" lvl="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SzPct val="150000"/>
              <a:buBlip>
                <a:blip r:embed="rId2"/>
              </a:buBlip>
              <a:defRPr/>
            </a:pPr>
            <a:r>
              <a:rPr lang="pt-BR" sz="2000" dirty="0" smtClean="0"/>
              <a:t>Urgências</a:t>
            </a:r>
          </a:p>
          <a:p>
            <a:pPr marL="342900" lvl="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SzPct val="150000"/>
              <a:buBlip>
                <a:blip r:embed="rId2"/>
              </a:buBlip>
              <a:defRPr/>
            </a:pPr>
            <a:r>
              <a:rPr lang="pt-BR" sz="2000" dirty="0" smtClean="0"/>
              <a:t>Odontopediatria</a:t>
            </a:r>
          </a:p>
          <a:p>
            <a:pPr marL="342900" lvl="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SzPct val="150000"/>
              <a:buBlip>
                <a:blip r:embed="rId2"/>
              </a:buBlip>
              <a:defRPr/>
            </a:pPr>
            <a:r>
              <a:rPr lang="pt-BR" sz="2000" dirty="0" smtClean="0"/>
              <a:t>Endodontia </a:t>
            </a:r>
          </a:p>
          <a:p>
            <a:pPr marL="342900" lvl="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SzPct val="150000"/>
              <a:buBlip>
                <a:blip r:embed="rId2"/>
              </a:buBlip>
              <a:defRPr/>
            </a:pPr>
            <a:r>
              <a:rPr lang="pt-BR" sz="2000" dirty="0" smtClean="0"/>
              <a:t>Periodontia</a:t>
            </a:r>
          </a:p>
          <a:p>
            <a:pPr marL="342900" lvl="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SzPct val="150000"/>
              <a:buBlip>
                <a:blip r:embed="rId2"/>
              </a:buBlip>
              <a:defRPr/>
            </a:pPr>
            <a:r>
              <a:rPr lang="pt-BR" sz="2000" dirty="0" smtClean="0"/>
              <a:t>Cirurgias </a:t>
            </a:r>
          </a:p>
          <a:p>
            <a:pPr marL="342900" lvl="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SzPct val="150000"/>
              <a:buBlip>
                <a:blip r:embed="rId2"/>
              </a:buBlip>
              <a:defRPr/>
            </a:pPr>
            <a:r>
              <a:rPr lang="pt-BR" sz="2000" dirty="0" smtClean="0"/>
              <a:t>Prótese</a:t>
            </a:r>
            <a:endParaRPr lang="pt-BR" sz="200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30832" y="1052736"/>
            <a:ext cx="8229600" cy="504056"/>
          </a:xfrm>
        </p:spPr>
        <p:txBody>
          <a:bodyPr/>
          <a:lstStyle/>
          <a:p>
            <a:pPr algn="l"/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ESSENCIAL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51520" y="1700808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0000"/>
                </a:solidFill>
                <a:ea typeface="Times New Roman"/>
                <a:cs typeface="Calibri"/>
              </a:rPr>
              <a:t>ROL ANS – 200 PROCEDIMENTOS COBERTOS</a:t>
            </a:r>
            <a:endParaRPr lang="pt-BR" sz="2000" dirty="0" smtClean="0"/>
          </a:p>
        </p:txBody>
      </p:sp>
      <p:sp>
        <p:nvSpPr>
          <p:cNvPr id="13" name="CaixaDeTexto 12"/>
          <p:cNvSpPr txBox="1"/>
          <p:nvPr/>
        </p:nvSpPr>
        <p:spPr>
          <a:xfrm>
            <a:off x="6804248" y="307395"/>
            <a:ext cx="1296144" cy="338554"/>
          </a:xfrm>
          <a:prstGeom prst="rect">
            <a:avLst/>
          </a:prstGeom>
          <a:solidFill>
            <a:srgbClr val="01A98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1400" b="1">
                <a:latin typeface="Calibri" pitchFamily="34" charset="0"/>
              </a:defRPr>
            </a:lvl1pPr>
          </a:lstStyle>
          <a:p>
            <a:r>
              <a:rPr lang="pt-BR" dirty="0">
                <a:solidFill>
                  <a:sysClr val="windowText" lastClr="000000"/>
                </a:solidFill>
              </a:rPr>
              <a:t>EMPRESARIAL</a:t>
            </a:r>
          </a:p>
        </p:txBody>
      </p:sp>
    </p:spTree>
    <p:extLst>
      <p:ext uri="{BB962C8B-B14F-4D97-AF65-F5344CB8AC3E}">
        <p14:creationId xmlns:p14="http://schemas.microsoft.com/office/powerpoint/2010/main" val="41926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frgs.br/napead/repositorio/objetos/edital18/diagnostico-ortodontico/imgs/panoramic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4717"/>
            <a:ext cx="5832648" cy="3262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549" y="382513"/>
            <a:ext cx="2885117" cy="3274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6" y="3656726"/>
            <a:ext cx="5849594" cy="2724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337" b="89606" l="116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7" y="3639965"/>
            <a:ext cx="5849593" cy="269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390" y="3685566"/>
            <a:ext cx="2960277" cy="2653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162566" y="188640"/>
            <a:ext cx="8841101" cy="6480720"/>
          </a:xfrm>
          <a:prstGeom prst="roundRect">
            <a:avLst>
              <a:gd name="adj" fmla="val 7688"/>
            </a:avLst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419872" y="-99392"/>
            <a:ext cx="2036912" cy="5040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ESSENCIAL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5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072654"/>
            <a:ext cx="8229600" cy="504056"/>
          </a:xfrm>
        </p:spPr>
        <p:txBody>
          <a:bodyPr/>
          <a:lstStyle/>
          <a:p>
            <a:r>
              <a:rPr lang="pt-BR" dirty="0"/>
              <a:t>ESSENCIAL </a:t>
            </a:r>
            <a:r>
              <a:rPr lang="pt-BR" dirty="0" smtClean="0"/>
              <a:t>PLUS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51520" y="1484784"/>
            <a:ext cx="5331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rgbClr val="000000"/>
                </a:solidFill>
                <a:ea typeface="Times New Roman"/>
                <a:cs typeface="Calibri"/>
              </a:rPr>
              <a:t>ROL ANS + PROCEDIMENTOS COMPLEMENTARES</a:t>
            </a:r>
            <a:endParaRPr lang="pt-BR" sz="2000" dirty="0" smtClean="0"/>
          </a:p>
        </p:txBody>
      </p:sp>
      <p:sp>
        <p:nvSpPr>
          <p:cNvPr id="4" name="Retângulo de cantos arredondados 3"/>
          <p:cNvSpPr/>
          <p:nvPr/>
        </p:nvSpPr>
        <p:spPr>
          <a:xfrm rot="21037484">
            <a:off x="5296446" y="5605035"/>
            <a:ext cx="2295526" cy="887254"/>
          </a:xfrm>
          <a:prstGeom prst="roundRect">
            <a:avLst>
              <a:gd name="adj" fmla="val 11969"/>
            </a:avLst>
          </a:prstGeom>
          <a:ln>
            <a:solidFill>
              <a:srgbClr val="F3F3F3"/>
            </a:solidFill>
          </a:ln>
          <a:effectLst>
            <a:glow rad="101600">
              <a:srgbClr val="009D5F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0000"/>
                </a:solidFill>
                <a:ea typeface="Times New Roman"/>
                <a:cs typeface="Calibri"/>
              </a:rPr>
              <a:t>ROL AMPLIADO  </a:t>
            </a:r>
          </a:p>
          <a:p>
            <a:pPr algn="ctr"/>
            <a:r>
              <a:rPr lang="pt-BR" sz="1600" dirty="0" smtClean="0">
                <a:solidFill>
                  <a:srgbClr val="000000"/>
                </a:solidFill>
                <a:ea typeface="Times New Roman"/>
                <a:cs typeface="Calibri"/>
              </a:rPr>
              <a:t>100% DAS COBERTURAS POR ESPECIALIDADE*</a:t>
            </a:r>
            <a:endParaRPr lang="pt-BR" sz="1600" b="1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1988840"/>
            <a:ext cx="8892480" cy="363176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lvl="0" indent="-285750">
              <a:lnSpc>
                <a:spcPts val="2300"/>
              </a:lnSpc>
              <a:buFont typeface="Wingdings" pitchFamily="2" charset="2"/>
              <a:buChar char="§"/>
            </a:pPr>
            <a:r>
              <a:rPr lang="pt-BR" sz="1600" dirty="0"/>
              <a:t>Cirurgia odontológica com aplicação de aloenxertos</a:t>
            </a:r>
          </a:p>
          <a:p>
            <a:pPr marL="285750" lvl="0" indent="-285750">
              <a:lnSpc>
                <a:spcPts val="2300"/>
              </a:lnSpc>
              <a:buFont typeface="Wingdings" pitchFamily="2" charset="2"/>
              <a:buChar char="§"/>
            </a:pPr>
            <a:r>
              <a:rPr lang="pt-BR" sz="1600" dirty="0"/>
              <a:t>Clareamento de dente desvitalizado</a:t>
            </a:r>
          </a:p>
          <a:p>
            <a:pPr marL="285750" lvl="0" indent="-285750">
              <a:lnSpc>
                <a:spcPts val="2300"/>
              </a:lnSpc>
              <a:buFont typeface="Wingdings" pitchFamily="2" charset="2"/>
              <a:buChar char="§"/>
            </a:pPr>
            <a:r>
              <a:rPr lang="pt-BR" sz="1600" dirty="0"/>
              <a:t>Consulta para técnica de clareamento dentário caseiro</a:t>
            </a:r>
          </a:p>
          <a:p>
            <a:pPr marL="285750" lvl="0" indent="-285750">
              <a:lnSpc>
                <a:spcPts val="2300"/>
              </a:lnSpc>
              <a:buFont typeface="Wingdings" pitchFamily="2" charset="2"/>
              <a:buChar char="§"/>
            </a:pPr>
            <a:r>
              <a:rPr lang="pt-BR" sz="1600" dirty="0"/>
              <a:t>Enxerto conjuntivo subepitelial</a:t>
            </a:r>
          </a:p>
          <a:p>
            <a:pPr marL="285750" lvl="0" indent="-285750">
              <a:lnSpc>
                <a:spcPts val="2300"/>
              </a:lnSpc>
              <a:buFont typeface="Wingdings" pitchFamily="2" charset="2"/>
              <a:buChar char="§"/>
            </a:pPr>
            <a:r>
              <a:rPr lang="pt-BR" sz="1600" dirty="0"/>
              <a:t>Mantenedor de espaço fixo </a:t>
            </a:r>
          </a:p>
          <a:p>
            <a:pPr marL="285750" lvl="0" indent="-285750">
              <a:lnSpc>
                <a:spcPts val="2300"/>
              </a:lnSpc>
              <a:buFont typeface="Wingdings" pitchFamily="2" charset="2"/>
              <a:buChar char="§"/>
            </a:pPr>
            <a:r>
              <a:rPr lang="pt-BR" sz="1600" dirty="0"/>
              <a:t>Mantenedor de espaço removível </a:t>
            </a:r>
          </a:p>
          <a:p>
            <a:pPr marL="285750" lvl="0" indent="-285750">
              <a:lnSpc>
                <a:spcPts val="2300"/>
              </a:lnSpc>
              <a:buFont typeface="Wingdings" pitchFamily="2" charset="2"/>
              <a:buChar char="§"/>
            </a:pPr>
            <a:r>
              <a:rPr lang="pt-BR" sz="1600" dirty="0"/>
              <a:t>Manutenção periodontal</a:t>
            </a:r>
          </a:p>
          <a:p>
            <a:pPr marL="285750" lvl="0" indent="-285750">
              <a:lnSpc>
                <a:spcPts val="2300"/>
              </a:lnSpc>
              <a:buFont typeface="Wingdings" pitchFamily="2" charset="2"/>
              <a:buChar char="§"/>
            </a:pPr>
            <a:r>
              <a:rPr lang="pt-BR" sz="1600" dirty="0"/>
              <a:t>Panorâmica especial para ATM</a:t>
            </a:r>
          </a:p>
          <a:p>
            <a:pPr marL="285750" lvl="0" indent="-285750">
              <a:lnSpc>
                <a:spcPts val="2300"/>
              </a:lnSpc>
              <a:buFont typeface="Wingdings" pitchFamily="2" charset="2"/>
              <a:buChar char="§"/>
            </a:pPr>
            <a:r>
              <a:rPr lang="pt-BR" sz="1600" dirty="0"/>
              <a:t>Radiografia da ATM</a:t>
            </a:r>
          </a:p>
          <a:p>
            <a:pPr marL="285750" lvl="0" indent="-285750">
              <a:lnSpc>
                <a:spcPts val="2300"/>
              </a:lnSpc>
              <a:buFont typeface="Wingdings" pitchFamily="2" charset="2"/>
              <a:buChar char="§"/>
            </a:pPr>
            <a:r>
              <a:rPr lang="pt-BR" sz="1600" dirty="0"/>
              <a:t>Radiografia da mão e punho - carpal</a:t>
            </a:r>
          </a:p>
          <a:p>
            <a:pPr marL="285750" lvl="0" indent="-285750">
              <a:lnSpc>
                <a:spcPts val="2300"/>
              </a:lnSpc>
              <a:buFont typeface="Wingdings" pitchFamily="2" charset="2"/>
              <a:buChar char="§"/>
            </a:pPr>
            <a:r>
              <a:rPr lang="pt-BR" sz="1600" dirty="0"/>
              <a:t>Radiografia panorâmica </a:t>
            </a:r>
          </a:p>
          <a:p>
            <a:pPr marL="285750" lvl="0" indent="-285750">
              <a:lnSpc>
                <a:spcPts val="2300"/>
              </a:lnSpc>
              <a:buFont typeface="Wingdings" pitchFamily="2" charset="2"/>
              <a:buChar char="§"/>
            </a:pPr>
            <a:r>
              <a:rPr lang="pt-BR" sz="1600" dirty="0"/>
              <a:t>Redução de tuberosidade</a:t>
            </a:r>
          </a:p>
          <a:p>
            <a:pPr marL="285750" lvl="0" indent="-285750">
              <a:lnSpc>
                <a:spcPts val="2300"/>
              </a:lnSpc>
              <a:buFont typeface="Wingdings" pitchFamily="2" charset="2"/>
              <a:buChar char="§"/>
            </a:pPr>
            <a:r>
              <a:rPr lang="pt-BR" sz="1600" dirty="0"/>
              <a:t>Remoção de corpo estranho no seio maxilar</a:t>
            </a:r>
          </a:p>
          <a:p>
            <a:pPr marL="285750" lvl="0" indent="-285750">
              <a:lnSpc>
                <a:spcPts val="2300"/>
              </a:lnSpc>
              <a:buFont typeface="Wingdings" pitchFamily="2" charset="2"/>
              <a:buChar char="§"/>
            </a:pPr>
            <a:r>
              <a:rPr lang="pt-BR" sz="1600" dirty="0"/>
              <a:t>Retirada de corpo estranho da região buco-maxilo-facial</a:t>
            </a:r>
          </a:p>
          <a:p>
            <a:pPr marL="285750" lvl="0" indent="-285750">
              <a:lnSpc>
                <a:spcPts val="2300"/>
              </a:lnSpc>
              <a:buFont typeface="Wingdings" pitchFamily="2" charset="2"/>
              <a:buChar char="§"/>
            </a:pPr>
            <a:r>
              <a:rPr lang="pt-BR" sz="1600" dirty="0"/>
              <a:t>Técnica de localização radiográfica</a:t>
            </a:r>
          </a:p>
          <a:p>
            <a:pPr marL="285750" lvl="0" indent="-285750">
              <a:lnSpc>
                <a:spcPts val="2300"/>
              </a:lnSpc>
              <a:buFont typeface="Wingdings" pitchFamily="2" charset="2"/>
              <a:buChar char="§"/>
            </a:pPr>
            <a:r>
              <a:rPr lang="pt-BR" sz="1600" dirty="0"/>
              <a:t>Telerradiografia</a:t>
            </a:r>
          </a:p>
          <a:p>
            <a:pPr marL="285750" lvl="0" indent="-285750">
              <a:lnSpc>
                <a:spcPts val="2300"/>
              </a:lnSpc>
              <a:buFont typeface="Wingdings" pitchFamily="2" charset="2"/>
              <a:buChar char="§"/>
            </a:pPr>
            <a:r>
              <a:rPr lang="pt-BR" sz="1600" dirty="0"/>
              <a:t>Telerradiografia com traçado cefalométrico</a:t>
            </a:r>
          </a:p>
          <a:p>
            <a:pPr marL="285750" lvl="0" indent="-285750">
              <a:lnSpc>
                <a:spcPts val="2300"/>
              </a:lnSpc>
              <a:buFont typeface="Wingdings" pitchFamily="2" charset="2"/>
              <a:buChar char="§"/>
            </a:pPr>
            <a:r>
              <a:rPr lang="pt-BR" sz="1600" dirty="0"/>
              <a:t>Teste de capacidade tampão da saliva</a:t>
            </a:r>
          </a:p>
          <a:p>
            <a:pPr marL="285750" lvl="0" indent="-285750">
              <a:lnSpc>
                <a:spcPts val="2300"/>
              </a:lnSpc>
              <a:buFont typeface="Wingdings" pitchFamily="2" charset="2"/>
              <a:buChar char="§"/>
            </a:pPr>
            <a:r>
              <a:rPr lang="pt-BR" sz="1600" dirty="0"/>
              <a:t>Teste de contagem microbiológica</a:t>
            </a:r>
          </a:p>
          <a:p>
            <a:pPr marL="285750" lvl="0" indent="-285750">
              <a:lnSpc>
                <a:spcPts val="2300"/>
              </a:lnSpc>
              <a:buFont typeface="Wingdings" pitchFamily="2" charset="2"/>
              <a:buChar char="§"/>
            </a:pPr>
            <a:r>
              <a:rPr lang="pt-BR" sz="1600" dirty="0"/>
              <a:t>Tracionamento cirúrgico com finalidade </a:t>
            </a:r>
            <a:r>
              <a:rPr lang="pt-BR" sz="1600" dirty="0" smtClean="0"/>
              <a:t>ortodôntica</a:t>
            </a:r>
            <a:endParaRPr lang="pt-BR" sz="1600" dirty="0"/>
          </a:p>
        </p:txBody>
      </p:sp>
      <p:sp>
        <p:nvSpPr>
          <p:cNvPr id="6" name="Retângulo 5"/>
          <p:cNvSpPr/>
          <p:nvPr/>
        </p:nvSpPr>
        <p:spPr>
          <a:xfrm>
            <a:off x="0" y="6519446"/>
            <a:ext cx="3066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prstClr val="black"/>
                </a:solidFill>
              </a:rPr>
              <a:t>* Exceto prótese completa e ortodontia</a:t>
            </a:r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76256" y="354142"/>
            <a:ext cx="1296144" cy="338554"/>
          </a:xfrm>
          <a:prstGeom prst="rect">
            <a:avLst/>
          </a:prstGeom>
          <a:solidFill>
            <a:srgbClr val="01A98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1400" b="1">
                <a:latin typeface="Calibri" pitchFamily="34" charset="0"/>
              </a:defRPr>
            </a:lvl1pPr>
          </a:lstStyle>
          <a:p>
            <a:r>
              <a:rPr lang="pt-BR" dirty="0">
                <a:solidFill>
                  <a:sysClr val="windowText" lastClr="000000"/>
                </a:solidFill>
              </a:rPr>
              <a:t>EMPRESARIAL</a:t>
            </a:r>
          </a:p>
        </p:txBody>
      </p:sp>
    </p:spTree>
    <p:extLst>
      <p:ext uri="{BB962C8B-B14F-4D97-AF65-F5344CB8AC3E}">
        <p14:creationId xmlns:p14="http://schemas.microsoft.com/office/powerpoint/2010/main" val="15215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863</Words>
  <Application>Microsoft Office PowerPoint</Application>
  <PresentationFormat>Apresentação na tela (4:3)</PresentationFormat>
  <Paragraphs>181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Tema do Office</vt:lpstr>
      <vt:lpstr>2_Personalizar design</vt:lpstr>
      <vt:lpstr>1_Personalizar design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ESSENCIAL</vt:lpstr>
      <vt:lpstr>Apresentação do PowerPoint</vt:lpstr>
      <vt:lpstr>ESSENCIAL PLUS</vt:lpstr>
      <vt:lpstr>Apresentação do PowerPoint</vt:lpstr>
      <vt:lpstr>Apresentação do PowerPoint</vt:lpstr>
      <vt:lpstr>Apresentação do PowerPoint</vt:lpstr>
      <vt:lpstr>PLENO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Milene Sueli Copede Correa da Silva</dc:creator>
  <cp:lastModifiedBy>Michelly Do Nascimento Goncalves (COREL)</cp:lastModifiedBy>
  <cp:revision>131</cp:revision>
  <dcterms:created xsi:type="dcterms:W3CDTF">2014-04-03T13:37:07Z</dcterms:created>
  <dcterms:modified xsi:type="dcterms:W3CDTF">2015-10-09T04:28:25Z</dcterms:modified>
</cp:coreProperties>
</file>